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8" r:id="rId3"/>
    <p:sldId id="259" r:id="rId4"/>
    <p:sldId id="261" r:id="rId5"/>
    <p:sldId id="262" r:id="rId6"/>
    <p:sldId id="296" r:id="rId7"/>
    <p:sldId id="293" r:id="rId8"/>
    <p:sldId id="260" r:id="rId9"/>
    <p:sldId id="297" r:id="rId10"/>
    <p:sldId id="298" r:id="rId11"/>
    <p:sldId id="294" r:id="rId12"/>
    <p:sldId id="295" r:id="rId13"/>
    <p:sldId id="300" r:id="rId14"/>
    <p:sldId id="29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A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http://735DC2DC0457629478238B99F4051DED.dms.sberbank.ru/735DC2DC0457629478238B99F4051DED-C229449B7E897A33FBF3B26423CF3C9C-9F802E8653EDC70DC37538A5F988EC97/1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http://735DC2DC0457629478238B99F4051DED.dms.sberbank.ru/735DC2DC0457629478238B99F4051DED-C229449B7E897A33FBF3B26423CF3C9C-9F802E8653EDC70DC37538A5F988EC97/1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5"/>
          <a:stretch/>
        </p:blipFill>
        <p:spPr>
          <a:xfrm>
            <a:off x="716612" y="306326"/>
            <a:ext cx="11091297" cy="62388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4" name="Прямоугольник 13"/>
          <p:cNvSpPr/>
          <p:nvPr userDrawn="1"/>
        </p:nvSpPr>
        <p:spPr>
          <a:xfrm>
            <a:off x="5774506" y="306326"/>
            <a:ext cx="6033403" cy="6238854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391887" y="306326"/>
            <a:ext cx="5382619" cy="6252542"/>
          </a:xfrm>
          <a:prstGeom prst="rect">
            <a:avLst/>
          </a:prstGeom>
          <a:gradFill>
            <a:gsLst>
              <a:gs pos="0">
                <a:srgbClr val="27A530"/>
              </a:gs>
              <a:gs pos="67000">
                <a:srgbClr val="15ADD6"/>
              </a:gs>
              <a:gs pos="46000">
                <a:srgbClr val="99CE68"/>
              </a:gs>
              <a:gs pos="27000">
                <a:srgbClr val="EAE225"/>
              </a:gs>
              <a:gs pos="92000">
                <a:srgbClr val="2589CA"/>
              </a:gs>
            </a:gsLst>
            <a:lin ang="19200000" scaled="0"/>
          </a:gradFill>
          <a:ln w="5873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C5F2EB-A7EF-7341-95C5-1D35103D9A8D}"/>
              </a:ext>
            </a:extLst>
          </p:cNvPr>
          <p:cNvSpPr/>
          <p:nvPr userDrawn="1"/>
        </p:nvSpPr>
        <p:spPr>
          <a:xfrm>
            <a:off x="8928100" y="6104068"/>
            <a:ext cx="287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Проект ПЕРЕЗАПУСК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6706" y="3048714"/>
            <a:ext cx="52578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Заголовок 1"/>
          <p:cNvSpPr>
            <a:spLocks noGrp="1"/>
          </p:cNvSpPr>
          <p:nvPr>
            <p:ph type="ctrTitle"/>
          </p:nvPr>
        </p:nvSpPr>
        <p:spPr>
          <a:xfrm>
            <a:off x="516706" y="1366982"/>
            <a:ext cx="5257800" cy="16099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7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54" name="Рисунок 53" descr="http://735DC2DC0457629478238B99F4051DED.dms.sberbank.ru/735DC2DC0457629478238B99F4051DED-C229449B7E897A33FBF3B26423CF3C9C-9F802E8653EDC70DC37538A5F988EC9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5" name="Рисунок 54" descr="http://735DC2DC0457629478238B99F4051DED.dms.sberbank.ru/735DC2DC0457629478238B99F4051DED-C229449B7E897A33FBF3B26423CF3C9C-9F802E8653EDC70DC37538A5F988EC9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6" name="Рисунок 55" descr="http://735DC2DC0457629478238B99F4051DED.dms.sberbank.ru/735DC2DC0457629478238B99F4051DED-C229449B7E897A33FBF3B26423CF3C9C-9F802E8653EDC70DC37538A5F988EC9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7" name="Рисунок 56" descr="http://735DC2DC0457629478238B99F4051DED.dms.sberbank.ru/735DC2DC0457629478238B99F4051DED-C229449B7E897A33FBF3B26423CF3C9C-9F802E8653EDC70DC37538A5F988EC9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8" name="Рисунок 57" descr="http://735DC2DC0457629478238B99F4051DED.dms.sberbank.ru/735DC2DC0457629478238B99F4051DED-C229449B7E897A33FBF3B26423CF3C9C-9F802E8653EDC70DC37538A5F988EC9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9" name="Рисунок 58" descr="http://735DC2DC0457629478238B99F4051DED.dms.sberbank.ru/735DC2DC0457629478238B99F4051DED-C229449B7E897A33FBF3B26423CF3C9C-9F802E8653EDC70DC37538A5F988EC9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0" name="Рисунок 59" descr="http://735DC2DC0457629478238B99F4051DED.dms.sberbank.ru/735DC2DC0457629478238B99F4051DED-C229449B7E897A33FBF3B26423CF3C9C-9F802E8653EDC70DC37538A5F988EC9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1" name="Рисунок 60" descr="http://735DC2DC0457629478238B99F4051DED.dms.sberbank.ru/735DC2DC0457629478238B99F4051DED-C229449B7E897A33FBF3B26423CF3C9C-9F802E8653EDC70DC37538A5F988EC9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9" name="Рисунок 18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30.04.2023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31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44839"/>
          </a:xfrm>
        </p:spPr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1650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54453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1650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754453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Прямоугольник 10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5363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7804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1505527"/>
            <a:ext cx="6172200" cy="50377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505527"/>
            <a:ext cx="3932237" cy="50377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977606" y="1505527"/>
            <a:ext cx="794" cy="5037713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54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pic>
        <p:nvPicPr>
          <p:cNvPr id="4" name="Рисунок 3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6" name="Прямая соединительная линия 5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92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t>30.04.2023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87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  <p:pic>
        <p:nvPicPr>
          <p:cNvPr id="14" name="Рисунок 13" descr="http://735DC2DC0457629478238B99F4051DED.dms.sberbank.ru/735DC2DC0457629478238B99F4051DED-C229449B7E897A33FBF3B26423CF3C9C-9F802E8653EDC70DC37538A5F988EC97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4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3FB6F-ACA5-4987-9D7D-422181772236}" type="datetimeFigureOut">
              <a:rPr lang="ru-RU" smtClean="0"/>
              <a:t>30.04.2023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B4B64-B256-43B6-8BF9-C980E1618A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29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6" r:id="rId5"/>
    <p:sldLayoutId id="2147483655" r:id="rId6"/>
    <p:sldLayoutId id="2147483654" r:id="rId7"/>
    <p:sldLayoutId id="2147483649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ultralytics/yolov5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hyperlink" Target="https://zakonreal-rtsd-9app-e0pihy.streamlit.ap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akonreal-rtsd-9app-e0pihy.streamlit.app/" TargetMode="External"/><Relationship Id="rId2" Type="http://schemas.openxmlformats.org/officeDocument/2006/relationships/hyperlink" Target="https://github.com/zakonreal/RTSD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1748355"/>
            <a:ext cx="11170840" cy="25503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lvl="0" algn="ctr"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«Система распознавания дорожных знаков на датасете RTSD»</a:t>
            </a:r>
            <a:endParaRPr dirty="0"/>
          </a:p>
        </p:txBody>
      </p:sp>
      <p:sp>
        <p:nvSpPr>
          <p:cNvPr id="5" name="Text Placeholder 3"/>
          <p:cNvSpPr>
            <a:spLocks/>
          </p:cNvSpPr>
          <p:nvPr/>
        </p:nvSpPr>
        <p:spPr bwMode="auto">
          <a:xfrm>
            <a:off x="874606" y="4861338"/>
            <a:ext cx="10793228" cy="552685"/>
          </a:xfrm>
          <a:prstGeom prst="rect">
            <a:avLst/>
          </a:prstGeom>
        </p:spPr>
        <p:txBody>
          <a:bodyPr lIns="0" tIns="0" rIns="0" bIns="0"/>
          <a:lstStyle/>
          <a:p>
            <a:pPr algn="ctr" defTabSz="360000">
              <a:buFont typeface="Arial"/>
              <a:buNone/>
            </a:pPr>
            <a:r>
              <a:rPr lang="ru-RU" sz="2000" b="1" dirty="0">
                <a:solidFill>
                  <a:srgbClr val="333F48"/>
                </a:solidFill>
                <a:latin typeface="SB Sans Text Light"/>
                <a:cs typeface="SB Sans Text Light"/>
              </a:rPr>
              <a:t>Асташенков Константин Александрович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616871" y="6365304"/>
            <a:ext cx="20338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pc="-1" dirty="0">
                <a:solidFill>
                  <a:srgbClr val="000000"/>
                </a:solidFill>
                <a:latin typeface="Calibri Light" panose="020F0302020204030204"/>
                <a:ea typeface="DejaVu Sans"/>
              </a:rPr>
              <a:t>Школа </a:t>
            </a:r>
            <a:r>
              <a:rPr lang="en-US" spc="-1" dirty="0">
                <a:solidFill>
                  <a:srgbClr val="000000"/>
                </a:solidFill>
                <a:latin typeface="Calibri Light" panose="020F0302020204030204"/>
                <a:ea typeface="DejaVu Sans"/>
              </a:rPr>
              <a:t>DS. </a:t>
            </a:r>
            <a:r>
              <a:rPr lang="ru-RU" spc="-1" dirty="0">
                <a:solidFill>
                  <a:srgbClr val="000000"/>
                </a:solidFill>
                <a:latin typeface="Calibri Light" panose="020F0302020204030204"/>
                <a:ea typeface="DejaVu Sans"/>
              </a:rPr>
              <a:t>Поток 5.</a:t>
            </a:r>
            <a:endParaRPr lang="ru-RU" spc="-1" dirty="0">
              <a:latin typeface="Arial" panose="020B060402020202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142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323105" y="255161"/>
            <a:ext cx="4724400" cy="6812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Best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pipeline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25" name="7-конечная звезда 24"/>
          <p:cNvSpPr/>
          <p:nvPr/>
        </p:nvSpPr>
        <p:spPr>
          <a:xfrm>
            <a:off x="323105" y="1611983"/>
            <a:ext cx="1993230" cy="1573805"/>
          </a:xfrm>
          <a:prstGeom prst="star7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Best model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3232652" y="1838330"/>
            <a:ext cx="2191261" cy="1187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Детектор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Fasterrcnn_resnet50_fpn_v2</a:t>
            </a:r>
            <a:endParaRPr lang="ru-RU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ru-RU" sz="1200" dirty="0">
                <a:solidFill>
                  <a:schemeClr val="accent1">
                    <a:lumMod val="75000"/>
                  </a:schemeClr>
                </a:solidFill>
              </a:rPr>
              <a:t>6 эпоха</a:t>
            </a:r>
          </a:p>
        </p:txBody>
      </p:sp>
      <p:sp>
        <p:nvSpPr>
          <p:cNvPr id="27" name="Плюс 26"/>
          <p:cNvSpPr/>
          <p:nvPr/>
        </p:nvSpPr>
        <p:spPr>
          <a:xfrm>
            <a:off x="5657603" y="2260291"/>
            <a:ext cx="445257" cy="4995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6352512" y="1864882"/>
            <a:ext cx="2436381" cy="1187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Классификатор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CustomResNet</a:t>
            </a:r>
            <a:endParaRPr lang="ru-RU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ru-RU" sz="1200" dirty="0">
                <a:solidFill>
                  <a:schemeClr val="accent1">
                    <a:lumMod val="75000"/>
                  </a:schemeClr>
                </a:solidFill>
              </a:rPr>
              <a:t>8 эпоха</a:t>
            </a:r>
          </a:p>
          <a:p>
            <a:pPr algn="ctr"/>
            <a:endParaRPr lang="ru-RU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076" y="1893547"/>
            <a:ext cx="2727819" cy="1175993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9179334" y="3218667"/>
            <a:ext cx="2651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 помощью библиотеки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fiftyone</a:t>
            </a:r>
            <a:r>
              <a:rPr lang="ru-RU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2A6870-2C35-621A-E91F-882F15207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04" y="4026629"/>
            <a:ext cx="2931556" cy="198290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7DA6C5-0A35-9A7D-EF19-BC9B61F49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184" y="3372556"/>
            <a:ext cx="2346800" cy="16771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B748E5-D4E2-211C-CE90-51614768A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12" y="5049703"/>
            <a:ext cx="2346800" cy="1690183"/>
          </a:xfrm>
          <a:prstGeom prst="rect">
            <a:avLst/>
          </a:prstGeom>
        </p:spPr>
      </p:pic>
      <p:sp>
        <p:nvSpPr>
          <p:cNvPr id="11" name="Равно 10">
            <a:extLst>
              <a:ext uri="{FF2B5EF4-FFF2-40B4-BE49-F238E27FC236}">
                <a16:creationId xmlns:a16="http://schemas.microsoft.com/office/drawing/2014/main" id="{E25D3AA3-7C15-7F54-6CF8-A19FC13117DB}"/>
              </a:ext>
            </a:extLst>
          </p:cNvPr>
          <p:cNvSpPr/>
          <p:nvPr/>
        </p:nvSpPr>
        <p:spPr>
          <a:xfrm>
            <a:off x="2420871" y="2260291"/>
            <a:ext cx="653188" cy="44250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CF05741-46D6-0792-ED5C-7BACB0C403F7}"/>
              </a:ext>
            </a:extLst>
          </p:cNvPr>
          <p:cNvSpPr/>
          <p:nvPr/>
        </p:nvSpPr>
        <p:spPr>
          <a:xfrm>
            <a:off x="9423361" y="1276565"/>
            <a:ext cx="1769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Оценка модели </a:t>
            </a:r>
          </a:p>
        </p:txBody>
      </p:sp>
      <p:sp>
        <p:nvSpPr>
          <p:cNvPr id="28" name="Левая фигурная скобка 27">
            <a:extLst>
              <a:ext uri="{FF2B5EF4-FFF2-40B4-BE49-F238E27FC236}">
                <a16:creationId xmlns:a16="http://schemas.microsoft.com/office/drawing/2014/main" id="{B0BFF79F-4AF5-FDD1-E57C-189824327C16}"/>
              </a:ext>
            </a:extLst>
          </p:cNvPr>
          <p:cNvSpPr/>
          <p:nvPr/>
        </p:nvSpPr>
        <p:spPr>
          <a:xfrm>
            <a:off x="9019713" y="1864882"/>
            <a:ext cx="121363" cy="11612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авая фигурная скобка 32">
            <a:extLst>
              <a:ext uri="{FF2B5EF4-FFF2-40B4-BE49-F238E27FC236}">
                <a16:creationId xmlns:a16="http://schemas.microsoft.com/office/drawing/2014/main" id="{8DF585AA-DB87-C1D3-95FE-AD10797CB18B}"/>
              </a:ext>
            </a:extLst>
          </p:cNvPr>
          <p:cNvSpPr/>
          <p:nvPr/>
        </p:nvSpPr>
        <p:spPr>
          <a:xfrm>
            <a:off x="11764738" y="1878157"/>
            <a:ext cx="121363" cy="1161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везда: 4 точки 33">
            <a:extLst>
              <a:ext uri="{FF2B5EF4-FFF2-40B4-BE49-F238E27FC236}">
                <a16:creationId xmlns:a16="http://schemas.microsoft.com/office/drawing/2014/main" id="{FAA9A94D-F2AB-208E-CBBE-D4D25039E575}"/>
              </a:ext>
            </a:extLst>
          </p:cNvPr>
          <p:cNvSpPr/>
          <p:nvPr/>
        </p:nvSpPr>
        <p:spPr>
          <a:xfrm>
            <a:off x="4855806" y="4959231"/>
            <a:ext cx="155909" cy="139846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везда: 4 точки 34">
            <a:extLst>
              <a:ext uri="{FF2B5EF4-FFF2-40B4-BE49-F238E27FC236}">
                <a16:creationId xmlns:a16="http://schemas.microsoft.com/office/drawing/2014/main" id="{B0F12209-0F3A-7D2A-A2DE-D6CFC0125127}"/>
              </a:ext>
            </a:extLst>
          </p:cNvPr>
          <p:cNvSpPr/>
          <p:nvPr/>
        </p:nvSpPr>
        <p:spPr>
          <a:xfrm>
            <a:off x="4855805" y="5576584"/>
            <a:ext cx="155909" cy="139846"/>
          </a:xfrm>
          <a:prstGeom prst="star4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Звезда: 5 точек 35">
            <a:extLst>
              <a:ext uri="{FF2B5EF4-FFF2-40B4-BE49-F238E27FC236}">
                <a16:creationId xmlns:a16="http://schemas.microsoft.com/office/drawing/2014/main" id="{6A53B519-1AED-633E-9C04-55695903484C}"/>
              </a:ext>
            </a:extLst>
          </p:cNvPr>
          <p:cNvSpPr/>
          <p:nvPr/>
        </p:nvSpPr>
        <p:spPr>
          <a:xfrm>
            <a:off x="8402668" y="3526444"/>
            <a:ext cx="141544" cy="13115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Звезда: 5 точек 36">
            <a:extLst>
              <a:ext uri="{FF2B5EF4-FFF2-40B4-BE49-F238E27FC236}">
                <a16:creationId xmlns:a16="http://schemas.microsoft.com/office/drawing/2014/main" id="{74C96278-58B4-D71A-8238-567CC1B1F498}"/>
              </a:ext>
            </a:extLst>
          </p:cNvPr>
          <p:cNvSpPr/>
          <p:nvPr/>
        </p:nvSpPr>
        <p:spPr>
          <a:xfrm>
            <a:off x="8508972" y="6342796"/>
            <a:ext cx="141544" cy="13115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34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533400" y="279400"/>
            <a:ext cx="1371600" cy="5841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Yolo5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533400" y="1003299"/>
            <a:ext cx="11480800" cy="19050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250" b="1" dirty="0">
                <a:solidFill>
                  <a:srgbClr val="333F48"/>
                </a:solidFill>
                <a:latin typeface="+mn-lt"/>
                <a:cs typeface="SB Sans Display Light" panose="020B0303040504020204" pitchFamily="34" charset="0"/>
              </a:rPr>
              <a:t>Это когда необходимо быстро сделать кастомную модель для детекции, но разбираться в специфике компьютерного зрения и зоопарке моделей нет времени. </a:t>
            </a:r>
            <a:endParaRPr lang="en-US" sz="1250" b="1" dirty="0">
              <a:solidFill>
                <a:srgbClr val="333F48"/>
              </a:solidFill>
              <a:latin typeface="+mn-lt"/>
              <a:cs typeface="SB Sans Display Light" panose="020B0303040504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3400" y="1384300"/>
            <a:ext cx="30607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ШАГ 1 - Установка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!git clone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https://github.com/ultralytics/yolov5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!cd yolov5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!pip install -r requirements.txt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46100" y="2271418"/>
            <a:ext cx="6096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ШАГ </a:t>
            </a:r>
            <a:r>
              <a:rPr lang="en-US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 – Разметка данных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X_CENTER_NORM = X_CENTER_ABS/IMAGE_WIDTH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Y_CENTER_NORM = Y_CENTER_ABS/IMAGE_HEIGHT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WIDTH_NORM = WIDTH_OF_LABEL_ABS/IMAGE_WIDTH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HEIGHT_NORM = HEIGHT_OF_LABEL_ABS/IMAGE_HEIGHT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01650" y="4222072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ШАГ 4 - Обучение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!python train.py --img 1280 --batch -1 --epochs 100 --data rtsd.yaml --weights yolov5s6.pt --project "RTSD" --name "yolov5s61"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33400" y="489164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ШАГ 5 - </a:t>
            </a:r>
            <a:r>
              <a:rPr lang="ru-RU" sz="11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Инференс</a:t>
            </a:r>
            <a:endParaRPr lang="en-US" sz="11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!python detect.py --source img\222.mp4 --weights RTSD\best.pt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76" y="1256779"/>
            <a:ext cx="4825124" cy="25082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97" y="5810969"/>
            <a:ext cx="6773279" cy="600164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6100" y="3237342"/>
            <a:ext cx="6096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ШАГ </a:t>
            </a:r>
            <a:r>
              <a:rPr lang="en-US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 – Создание </a:t>
            </a:r>
            <a:r>
              <a:rPr lang="en-US" sz="11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ru-RU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 файл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train: ../dataset/images/train/ 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val: ../dataset/images/valid/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nc: 1 #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количество классов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names: ['class_0'] # </a:t>
            </a: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имена классов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33400" y="5422265"/>
            <a:ext cx="8996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b="1" u="sng" dirty="0">
                <a:latin typeface="Arial" panose="020B0604020202020204" pitchFamily="34" charset="0"/>
                <a:cs typeface="Arial" panose="020B0604020202020204" pitchFamily="34" charset="0"/>
              </a:rPr>
              <a:t>Результат</a:t>
            </a:r>
            <a:endParaRPr lang="en-US" sz="11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076" y="3765030"/>
            <a:ext cx="4825124" cy="29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3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533400" y="279400"/>
            <a:ext cx="6324600" cy="5841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APP STREAMLIT YOLO5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17249" y="944192"/>
            <a:ext cx="715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dirty="0">
                <a:latin typeface="SB Sans Text Light" panose="020B0303040504020204" pitchFamily="34" charset="0"/>
                <a:cs typeface="SB Sans Text Light" panose="020B0303040504020204" pitchFamily="34" charset="0"/>
                <a:hlinkClick r:id="rId4"/>
              </a:rPr>
              <a:t>https://zakonreal-rtsd-9app-e0pihy.streamlit.app/</a:t>
            </a:r>
            <a:endParaRPr lang="en-US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5" name="demo streamlit">
            <a:hlinkClick r:id="" action="ppaction://media"/>
            <a:extLst>
              <a:ext uri="{FF2B5EF4-FFF2-40B4-BE49-F238E27FC236}">
                <a16:creationId xmlns:a16="http://schemas.microsoft.com/office/drawing/2014/main" id="{C29236E5-5B1C-E9A6-088A-120A29CE5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394117"/>
            <a:ext cx="9729186" cy="5269976"/>
          </a:xfrm>
          <a:prstGeom prst="rect">
            <a:avLst/>
          </a:prstGeom>
          <a:ln>
            <a:noFill/>
          </a:ln>
          <a:effectLst>
            <a:outerShdw blurRad="127000" dist="190500" dir="8100000" algn="tr" rotWithShape="0">
              <a:srgbClr val="000000">
                <a:alpha val="40000"/>
              </a:srgbClr>
            </a:outerShdw>
          </a:effectLst>
          <a:scene3d>
            <a:camera prst="orthographicFront"/>
            <a:lightRig rig="flood" dir="t">
              <a:rot lat="0" lon="0" rev="8100000"/>
            </a:lightRig>
          </a:scene3d>
          <a:sp3d prstMaterial="plastic">
            <a:bevelT w="508000" h="50800" prst="cross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6524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533400" y="279400"/>
            <a:ext cx="6324600" cy="5841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VIDEO</a:t>
            </a:r>
          </a:p>
        </p:txBody>
      </p:sp>
      <p:pic>
        <p:nvPicPr>
          <p:cNvPr id="3" name="222">
            <a:hlinkClick r:id="" action="ppaction://media"/>
            <a:extLst>
              <a:ext uri="{FF2B5EF4-FFF2-40B4-BE49-F238E27FC236}">
                <a16:creationId xmlns:a16="http://schemas.microsoft.com/office/drawing/2014/main" id="{7CE9BF16-04DC-ABA8-419C-7055693EAC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5220" y="2013578"/>
            <a:ext cx="5827696" cy="3278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222">
            <a:hlinkClick r:id="" action="ppaction://media"/>
            <a:extLst>
              <a:ext uri="{FF2B5EF4-FFF2-40B4-BE49-F238E27FC236}">
                <a16:creationId xmlns:a16="http://schemas.microsoft.com/office/drawing/2014/main" id="{D1D67A8F-F22D-2DF0-CD71-1DD65CF95F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9087" y="2013579"/>
            <a:ext cx="5827694" cy="3278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D622B6-19FB-D49E-9B49-00495E0DA597}"/>
              </a:ext>
            </a:extLst>
          </p:cNvPr>
          <p:cNvSpPr/>
          <p:nvPr/>
        </p:nvSpPr>
        <p:spPr>
          <a:xfrm>
            <a:off x="2128491" y="1381677"/>
            <a:ext cx="1197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My_model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FBBCE1A-5DC5-F03E-0D36-CB4F6CA0479B}"/>
              </a:ext>
            </a:extLst>
          </p:cNvPr>
          <p:cNvSpPr/>
          <p:nvPr/>
        </p:nvSpPr>
        <p:spPr>
          <a:xfrm>
            <a:off x="8548030" y="1381677"/>
            <a:ext cx="151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YOLO5_model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26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64" y="323192"/>
            <a:ext cx="9148762" cy="50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2694977" y="5586281"/>
            <a:ext cx="6781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37667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608413"/>
            <a:ext cx="10515600" cy="4610086"/>
          </a:xfrm>
        </p:spPr>
        <p:txBody>
          <a:bodyPr>
            <a:noAutofit/>
          </a:bodyPr>
          <a:lstStyle/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Асташенков Константин</a:t>
            </a:r>
          </a:p>
          <a:p>
            <a:pPr marL="0" indent="0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8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Образование:</a:t>
            </a:r>
          </a:p>
          <a:p>
            <a:pPr marL="457200" lvl="1" indent="0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-  Московский энергетический институт (филиал). Теплоэнергетика (инженер)</a:t>
            </a:r>
          </a:p>
          <a:p>
            <a:pPr lvl="1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Char char="-"/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Саратовская государственная академия права (филиал). Юриспруденция (юрист)</a:t>
            </a:r>
          </a:p>
          <a:p>
            <a:pPr lvl="1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Junior Data Analyst</a:t>
            </a: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(СберУниверситет)</a:t>
            </a:r>
          </a:p>
          <a:p>
            <a:pPr marL="0" indent="0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8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 Сбере с 2012 года: </a:t>
            </a:r>
          </a:p>
          <a:p>
            <a:pPr lvl="1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Char char="-"/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11 лет в проблемных активах, главный специалист ПРПА (банкротство / исполнительное производство)</a:t>
            </a:r>
          </a:p>
          <a:p>
            <a:pPr marL="0" indent="0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8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Место работы: </a:t>
            </a:r>
          </a:p>
          <a:p>
            <a:pPr lvl="1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Char char="-"/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Среднерусский банк, г. Смоленск (готов к переезду)</a:t>
            </a:r>
          </a:p>
          <a:p>
            <a:pPr marL="0" indent="0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8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Контакты:</a:t>
            </a:r>
          </a:p>
          <a:p>
            <a:pPr marL="457200" lvl="1" indent="0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8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- kaastashenkov@sberbank.ru  / +7 910 783 12 73</a:t>
            </a:r>
          </a:p>
          <a:p>
            <a:endParaRPr lang="ru-RU" sz="1800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B6D7231B-53C1-4487-8733-E95AF26CF49D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 себе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4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608413"/>
            <a:ext cx="10515600" cy="1523670"/>
          </a:xfrm>
        </p:spPr>
        <p:txBody>
          <a:bodyPr>
            <a:noAutofit/>
          </a:bodyPr>
          <a:lstStyle/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Задача:</a:t>
            </a:r>
            <a:endParaRPr lang="en-US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16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    -</a:t>
            </a:r>
            <a:r>
              <a:rPr lang="ru-RU" sz="16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Построить сервис распознавания дорожных знаков на открытых данных и открытых архитектурах</a:t>
            </a:r>
          </a:p>
          <a:p>
            <a:pPr marL="0" indent="0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Ссылка на репозиторий: </a:t>
            </a:r>
            <a:r>
              <a:rPr lang="en-US" sz="1600" dirty="0">
                <a:latin typeface="SB Sans Text Light" panose="020B0303040504020204" pitchFamily="34" charset="0"/>
                <a:cs typeface="SB Sans Text Light" panose="020B0303040504020204" pitchFamily="34" charset="0"/>
                <a:hlinkClick r:id="rId2"/>
              </a:rPr>
              <a:t>https://github.com/zakonreal/RTSD</a:t>
            </a: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Ссылка на приложение: </a:t>
            </a:r>
            <a:r>
              <a:rPr lang="en-US" sz="1600" dirty="0">
                <a:latin typeface="SB Sans Text Light" panose="020B0303040504020204" pitchFamily="34" charset="0"/>
                <a:cs typeface="SB Sans Text Light" panose="020B0303040504020204" pitchFamily="34" charset="0"/>
                <a:hlinkClick r:id="rId3"/>
              </a:rPr>
              <a:t>https://zakonreal-rtsd-9app-e0pihy.streamlit.app/</a:t>
            </a:r>
            <a:endParaRPr lang="en-US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en-US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88276C2A-4D48-44C7-85A8-D12D1D76BD0E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241307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Описание проекта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E5D870-AC8D-6EDC-DBFB-253A1D34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25" y="3429000"/>
            <a:ext cx="5905985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6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76888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Бизнес-логика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0" y="2577326"/>
            <a:ext cx="3349262" cy="20743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82" y="3358053"/>
            <a:ext cx="304941" cy="17095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622943" y="1612343"/>
            <a:ext cx="755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586087" y="1624678"/>
            <a:ext cx="856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Output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217747" y="4187151"/>
            <a:ext cx="1753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 detection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119257" y="2881806"/>
            <a:ext cx="1753493" cy="1123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Детектор</a:t>
            </a:r>
          </a:p>
          <a:p>
            <a:pPr algn="ctr"/>
            <a:r>
              <a:rPr lang="ru-RU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Faster R-CNN / Yolo)</a:t>
            </a:r>
            <a:endParaRPr lang="ru-RU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258539" y="2853596"/>
            <a:ext cx="1798875" cy="11508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Классификатор</a:t>
            </a:r>
          </a:p>
          <a:p>
            <a:pPr algn="ctr"/>
            <a:r>
              <a:rPr lang="ru-RU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CustomResNet)</a:t>
            </a:r>
            <a:endParaRPr lang="ru-RU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62FB72-7BA0-D1FB-92D5-4CBFF499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90" y="3358053"/>
            <a:ext cx="304941" cy="1709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5E1A5A-6733-85A1-A6F2-CC533660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22" y="3343524"/>
            <a:ext cx="304941" cy="1709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4DC920-69ED-6F25-9FC8-36B0DD3DF8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22" y="4651636"/>
            <a:ext cx="3288956" cy="205559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834A33-2DD5-D65B-E8D6-534EFBA35B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905" y="2368879"/>
            <a:ext cx="3352275" cy="21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7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A9F1CD1E-6F3A-4CAC-86F3-1385472E0977}"/>
              </a:ext>
            </a:extLst>
          </p:cNvPr>
          <p:cNvSpPr txBox="1">
            <a:spLocks/>
          </p:cNvSpPr>
          <p:nvPr/>
        </p:nvSpPr>
        <p:spPr bwMode="auto">
          <a:xfrm>
            <a:off x="599088" y="24097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Модель данных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4875" y="896439"/>
            <a:ext cx="11508827" cy="504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Набор данных RTSD содержит кадры, предоставленные консалтинговой компанией Geocenter (http://geocenter-consulting.ru ). Кадры получены с широкоэкранного цифрового видеомагнитофона, который снимает 5 кадров в секунду. Разрешение кадра составляет от 1280 × 720 до 1920 × 1080. Кадры снимаются в разное время года (весна, осень, зима), в разное время суток (утро, день, вечер) и в разных погодных условиях (дождь, снег, яркое солнце). В наборе используется 155 знак дорожного движения, формат разметки - </a:t>
            </a:r>
            <a:r>
              <a:rPr lang="ru-RU" sz="1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Common Objects in Context (COCO)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. Файлы json состоят из 3 списков:</a:t>
            </a:r>
          </a:p>
          <a:p>
            <a:pPr algn="just">
              <a:lnSpc>
                <a:spcPct val="150000"/>
              </a:lnSpc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ru-RU" sz="1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ru-RU" sz="1200" i="1" dirty="0">
                <a:latin typeface="Arial" panose="020B0604020202020204" pitchFamily="34" charset="0"/>
                <a:cs typeface="Arial" panose="020B0604020202020204" pitchFamily="34" charset="0"/>
              </a:rPr>
              <a:t> содержит информацию о изображениях</a:t>
            </a:r>
          </a:p>
          <a:p>
            <a:pPr>
              <a:lnSpc>
                <a:spcPct val="150000"/>
              </a:lnSpc>
            </a:pPr>
            <a:r>
              <a:rPr lang="ru-RU" sz="1000" i="1" dirty="0">
                <a:latin typeface="Arial" panose="020B0604020202020204" pitchFamily="34" charset="0"/>
                <a:cs typeface="Arial" panose="020B0604020202020204" pitchFamily="34" charset="0"/>
              </a:rPr>
              <a:t>          (метаданные - </a:t>
            </a:r>
            <a:r>
              <a:rPr lang="ru-RU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ru-RU" sz="1000" i="1" dirty="0">
                <a:latin typeface="Arial" panose="020B0604020202020204" pitchFamily="34" charset="0"/>
                <a:cs typeface="Arial" panose="020B0604020202020204" pitchFamily="34" charset="0"/>
              </a:rPr>
              <a:t>, ширина, высота и путь к файлу)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ru-RU" sz="1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annotations </a:t>
            </a:r>
            <a:r>
              <a:rPr lang="ru-RU" sz="1200" i="1" dirty="0">
                <a:latin typeface="Arial" panose="020B0604020202020204" pitchFamily="34" charset="0"/>
                <a:cs typeface="Arial" panose="020B0604020202020204" pitchFamily="34" charset="0"/>
              </a:rPr>
              <a:t>содержит информацию о аннотациях</a:t>
            </a:r>
          </a:p>
          <a:p>
            <a:pPr>
              <a:lnSpc>
                <a:spcPct val="150000"/>
              </a:lnSpc>
            </a:pPr>
            <a:r>
              <a:rPr lang="ru-RU" sz="1000" i="1" dirty="0">
                <a:latin typeface="Arial" panose="020B0604020202020204" pitchFamily="34" charset="0"/>
                <a:cs typeface="Arial" panose="020B0604020202020204" pitchFamily="34" charset="0"/>
              </a:rPr>
              <a:t>     (ограничивающие прямоугольники, классы объектов и т.д.)</a:t>
            </a:r>
          </a:p>
          <a:p>
            <a:pPr algn="just">
              <a:lnSpc>
                <a:spcPct val="150000"/>
              </a:lnSpc>
            </a:pP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ru-RU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1200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1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ru-RU" sz="1200" i="1" dirty="0">
                <a:latin typeface="Arial" panose="020B0604020202020204" pitchFamily="34" charset="0"/>
                <a:cs typeface="Arial" panose="020B0604020202020204" pitchFamily="34" charset="0"/>
              </a:rPr>
              <a:t> содержит информацию о категориях классификации.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997" y="2476890"/>
            <a:ext cx="3433622" cy="19873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28" y="2468151"/>
            <a:ext cx="3490570" cy="20203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386" y="4672112"/>
            <a:ext cx="3939318" cy="209346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950015" y="2107558"/>
            <a:ext cx="1269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rtsd-frames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6E3208D-6682-32C3-7300-125B29973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92" y="2897235"/>
            <a:ext cx="3299269" cy="83288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99B5AA-F55A-D5E6-CA60-A1E926367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92" y="4555125"/>
            <a:ext cx="3299269" cy="93761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57EC700-69CE-D871-D2F0-8812C9C0C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92" y="5936634"/>
            <a:ext cx="626232" cy="83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A9F1CD1E-6F3A-4CAC-86F3-1385472E0977}"/>
              </a:ext>
            </a:extLst>
          </p:cNvPr>
          <p:cNvSpPr txBox="1">
            <a:spLocks/>
          </p:cNvSpPr>
          <p:nvPr/>
        </p:nvSpPr>
        <p:spPr bwMode="auto">
          <a:xfrm>
            <a:off x="599088" y="24097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Модель данных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43537" y="889857"/>
            <a:ext cx="3088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Распределение частот знаков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5AFAF3-B1E6-A579-1ACA-D993F61C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" y="1316999"/>
            <a:ext cx="5448405" cy="28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4572000" y="1662984"/>
            <a:ext cx="622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train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0C55F1-E180-886C-96AA-79A2931B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" y="4274211"/>
            <a:ext cx="5448404" cy="258378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658690" y="4562386"/>
            <a:ext cx="44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A702F-0EB1-528C-D27C-67CB2ECF3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613" y="1316998"/>
            <a:ext cx="5464355" cy="2524248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426BD63-29E7-442F-3CB1-3F2D1014EEF4}"/>
              </a:ext>
            </a:extLst>
          </p:cNvPr>
          <p:cNvSpPr/>
          <p:nvPr/>
        </p:nvSpPr>
        <p:spPr>
          <a:xfrm>
            <a:off x="8329575" y="856648"/>
            <a:ext cx="892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ТОП-10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6B84C0F-7636-3D75-9F21-522364989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564" y="4009459"/>
            <a:ext cx="5448404" cy="26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6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3469557" y="363276"/>
            <a:ext cx="5257800" cy="906724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Аугментация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данных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(MotionBlur, RandomBrightnessContrast, RandomFog, RandomRain)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463800"/>
            <a:ext cx="4991100" cy="4152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3" y="2463800"/>
            <a:ext cx="3278784" cy="1866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62" y="2507627"/>
            <a:ext cx="3211872" cy="182307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3" y="4591049"/>
            <a:ext cx="3278784" cy="186689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62" y="4629147"/>
            <a:ext cx="3211872" cy="182880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622943" y="1612343"/>
            <a:ext cx="201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Detection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8519043" y="1682234"/>
            <a:ext cx="201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9156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277410" y="316515"/>
            <a:ext cx="4724400" cy="6812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Train loop detection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20" y="1122101"/>
            <a:ext cx="4212718" cy="284947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7" y="4008521"/>
            <a:ext cx="3853971" cy="284947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BEF5BA-57BD-A50C-906F-912B747AE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53" y="3880275"/>
            <a:ext cx="3956469" cy="28494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007066D-B79F-79E5-364F-6C24C593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55" y="1122100"/>
            <a:ext cx="4077734" cy="275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24F5E-65AE-F5C8-A1E9-1F2927949A82}"/>
              </a:ext>
            </a:extLst>
          </p:cNvPr>
          <p:cNvSpPr/>
          <p:nvPr/>
        </p:nvSpPr>
        <p:spPr>
          <a:xfrm rot="16200000">
            <a:off x="-217286" y="2217762"/>
            <a:ext cx="1603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 </a:t>
            </a:r>
            <a:r>
              <a:rPr lang="ru-RU" sz="1600" dirty="0"/>
              <a:t>аугментацией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530C64-6074-E535-FE7D-0EB931F94568}"/>
              </a:ext>
            </a:extLst>
          </p:cNvPr>
          <p:cNvSpPr/>
          <p:nvPr/>
        </p:nvSpPr>
        <p:spPr>
          <a:xfrm rot="16200000">
            <a:off x="-330978" y="5067257"/>
            <a:ext cx="18313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без </a:t>
            </a:r>
            <a:r>
              <a:rPr lang="en-US" sz="1600" dirty="0"/>
              <a:t> </a:t>
            </a:r>
            <a:r>
              <a:rPr lang="ru-RU" sz="1600" dirty="0"/>
              <a:t>аугментации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EBDE7E-DDE0-0E2E-4BB5-9D7AB97266E8}"/>
              </a:ext>
            </a:extLst>
          </p:cNvPr>
          <p:cNvSpPr txBox="1"/>
          <p:nvPr/>
        </p:nvSpPr>
        <p:spPr>
          <a:xfrm>
            <a:off x="2052961" y="2784914"/>
            <a:ext cx="30753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/>
              <a:t>weights='FasterRCNN_ResNet50_FPN_V2_Weights.DEFAULT'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8BA68-7DE2-2495-E41E-9C00999374BC}"/>
              </a:ext>
            </a:extLst>
          </p:cNvPr>
          <p:cNvSpPr txBox="1"/>
          <p:nvPr/>
        </p:nvSpPr>
        <p:spPr>
          <a:xfrm>
            <a:off x="7332216" y="2784914"/>
            <a:ext cx="30753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/>
              <a:t>weights="FasterRCNN_ResNet50_FPN_Weights.COCO_V1"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7F7E25-7FA1-4212-23AC-626F1DD36E66}"/>
              </a:ext>
            </a:extLst>
          </p:cNvPr>
          <p:cNvSpPr txBox="1"/>
          <p:nvPr/>
        </p:nvSpPr>
        <p:spPr>
          <a:xfrm>
            <a:off x="2933144" y="5634393"/>
            <a:ext cx="15678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/>
              <a:t>weights=" DEFAULT "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E434A-EF91-2284-4133-E22A813C0962}"/>
              </a:ext>
            </a:extLst>
          </p:cNvPr>
          <p:cNvSpPr txBox="1"/>
          <p:nvPr/>
        </p:nvSpPr>
        <p:spPr>
          <a:xfrm>
            <a:off x="8085984" y="5634393"/>
            <a:ext cx="15678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/>
              <a:t>weights=" DEFAULT "</a:t>
            </a:r>
          </a:p>
        </p:txBody>
      </p:sp>
    </p:spTree>
    <p:extLst>
      <p:ext uri="{BB962C8B-B14F-4D97-AF65-F5344CB8AC3E}">
        <p14:creationId xmlns:p14="http://schemas.microsoft.com/office/powerpoint/2010/main" val="3290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20" y="3806376"/>
            <a:ext cx="3283223" cy="2427489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441767" y="188529"/>
            <a:ext cx="5722295" cy="6558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Train loop classification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67" y="3920209"/>
            <a:ext cx="3067824" cy="219242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08" y="3891569"/>
            <a:ext cx="3214964" cy="231544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7" y="1348167"/>
            <a:ext cx="3214964" cy="227999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1" y="1281801"/>
            <a:ext cx="3283223" cy="234636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08" y="1327133"/>
            <a:ext cx="3214964" cy="2315440"/>
          </a:xfrm>
          <a:prstGeom prst="rect">
            <a:avLst/>
          </a:prstGeom>
        </p:spPr>
      </p:pic>
      <p:sp>
        <p:nvSpPr>
          <p:cNvPr id="21" name="Знак запрета 20"/>
          <p:cNvSpPr/>
          <p:nvPr/>
        </p:nvSpPr>
        <p:spPr>
          <a:xfrm>
            <a:off x="7458473" y="3109400"/>
            <a:ext cx="1219200" cy="11303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 rot="2776217">
            <a:off x="7433349" y="3462846"/>
            <a:ext cx="12694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OVERFIT</a:t>
            </a:r>
            <a:endParaRPr lang="ru-RU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7855009" y="1020191"/>
            <a:ext cx="35941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Обучение</a:t>
            </a:r>
            <a:r>
              <a:rPr lang="en-US" sz="1100" dirty="0"/>
              <a:t> </a:t>
            </a:r>
            <a:r>
              <a:rPr lang="ru-RU" sz="1100" dirty="0"/>
              <a:t>на </a:t>
            </a:r>
            <a:r>
              <a:rPr lang="en-US" sz="1100" dirty="0"/>
              <a:t>train_anno_reduced </a:t>
            </a:r>
            <a:r>
              <a:rPr lang="ru-RU" sz="1100" dirty="0"/>
              <a:t>увеличенной в 41 раз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2888846" y="1020913"/>
            <a:ext cx="1603995" cy="260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Обучение</a:t>
            </a:r>
            <a:r>
              <a:rPr lang="en-US" sz="1100" dirty="0"/>
              <a:t> </a:t>
            </a:r>
            <a:r>
              <a:rPr lang="ru-RU" sz="1100" dirty="0"/>
              <a:t>на </a:t>
            </a:r>
            <a:r>
              <a:rPr lang="en-US" sz="1100" dirty="0"/>
              <a:t>train_anno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5386771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662</Words>
  <Application>Microsoft Office PowerPoint</Application>
  <PresentationFormat>Широкоэкранный</PresentationFormat>
  <Paragraphs>114</Paragraphs>
  <Slides>14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SB Sans Display Light</vt:lpstr>
      <vt:lpstr>SB Sans Display Semibold</vt:lpstr>
      <vt:lpstr>SB Sans Text Light</vt:lpstr>
      <vt:lpstr>SBSansDisplay-Light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ПАО Сбербанк России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Шумихина Ольга Ивановна</dc:creator>
  <cp:lastModifiedBy>Konstantin Astashenkov</cp:lastModifiedBy>
  <cp:revision>86</cp:revision>
  <dcterms:created xsi:type="dcterms:W3CDTF">2021-02-19T10:44:02Z</dcterms:created>
  <dcterms:modified xsi:type="dcterms:W3CDTF">2023-04-30T14:38:19Z</dcterms:modified>
</cp:coreProperties>
</file>